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79" r:id="rId2"/>
    <p:sldId id="749" r:id="rId3"/>
    <p:sldId id="671" r:id="rId4"/>
    <p:sldId id="730" r:id="rId5"/>
    <p:sldId id="485" r:id="rId6"/>
    <p:sldId id="750" r:id="rId7"/>
    <p:sldId id="280" r:id="rId8"/>
    <p:sldId id="751" r:id="rId9"/>
    <p:sldId id="752" r:id="rId10"/>
    <p:sldId id="753" r:id="rId11"/>
    <p:sldId id="754" r:id="rId12"/>
    <p:sldId id="4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0066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8616" autoAdjust="0"/>
  </p:normalViewPr>
  <p:slideViewPr>
    <p:cSldViewPr>
      <p:cViewPr varScale="1">
        <p:scale>
          <a:sx n="98" d="100"/>
          <a:sy n="98" d="100"/>
        </p:scale>
        <p:origin x="816" y="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1.png>
</file>

<file path=ppt/media/image15.jpeg>
</file>

<file path=ppt/media/image16.png>
</file>

<file path=ppt/media/image17.jp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0750D1-DB39-4E10-A000-A82320FC4625}" type="datetimeFigureOut">
              <a:rPr lang="nb-NO" smtClean="0"/>
              <a:t>22.11.2021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E60D0-FAF8-45C8-983F-0FDFF1A7AA8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8976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Artwork: unfold05 by Thomas Lin Pedersen (www.data-imaginist.com/art)</a:t>
            </a:r>
            <a:endParaRPr lang="nb-N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E60D0-FAF8-45C8-983F-0FDFF1A7AA87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81338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Illustration rom book chapter </a:t>
            </a:r>
            <a:r>
              <a:rPr lang="en-US" dirty="0" err="1"/>
              <a:t>doi</a:t>
            </a:r>
            <a:r>
              <a:rPr lang="en-US" dirty="0"/>
              <a:t>: 10.1039/9781788019880-00096</a:t>
            </a:r>
            <a:br>
              <a:rPr lang="en-US" dirty="0"/>
            </a:br>
            <a:r>
              <a:rPr lang="en-GB" dirty="0"/>
              <a:t>UMAP from </a:t>
            </a:r>
            <a:r>
              <a:rPr lang="en-GB" dirty="0" err="1"/>
              <a:t>gnomAD</a:t>
            </a:r>
            <a:r>
              <a:rPr lang="en-GB" dirty="0"/>
              <a:t> (gnomad.broadinstitute.org)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7D250-3AB7-4149-90C8-BB43B09B9A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677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7D250-3AB7-4149-90C8-BB43B09B9A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432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C7866-1118-4821-9EE0-087E8B36A260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903-5AAD-455C-A7B6-E83443CF9F59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6B96-C091-4415-94A1-6D3FE4D9E28D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34426-5FD5-49DA-A90C-E322A362DEE1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4A1CD-99E6-4A95-9652-F96F665FFE63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28EC0-4F29-4CA4-9B96-E5104DF80289}" type="datetime1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06C8-9CBA-46AE-9FD3-95E80D9C356C}" type="datetime1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B85BC-889A-462A-968D-5A4368DA6C8D}" type="datetime1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5E468-5990-4F6D-A10D-511B9DBB7EB9}" type="datetime1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C9AA9-15B8-466E-9B2E-B913C4D9CB8C}" type="datetime1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805E5-59A0-4599-9B88-83876B3CDAEA}" type="datetime1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845AA-3E2D-4CA0-BAFA-3C4E3B985540}" type="datetime1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oi.org/10.1038/s41576-020-0258-4" TargetMode="External"/><Relationship Id="rId4" Type="http://schemas.openxmlformats.org/officeDocument/2006/relationships/image" Target="../media/image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0039" y="1524395"/>
            <a:ext cx="4711931" cy="1218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600" dirty="0">
                <a:latin typeface="Cambria" panose="02040503050406030204" pitchFamily="18" charset="0"/>
              </a:rPr>
              <a:t>IBIP21</a:t>
            </a:r>
            <a:br>
              <a:rPr lang="en-US" sz="2600" dirty="0">
                <a:latin typeface="Cambria" panose="02040503050406030204" pitchFamily="18" charset="0"/>
              </a:rPr>
            </a:br>
            <a:r>
              <a:rPr lang="en-US" sz="2600" dirty="0">
                <a:latin typeface="Cambria" panose="02040503050406030204" pitchFamily="18" charset="0"/>
              </a:rPr>
              <a:t>Introduction to Proteogenomics</a:t>
            </a:r>
            <a:endParaRPr lang="nb-NO" sz="2600" dirty="0">
              <a:latin typeface="Cambria" panose="02040503050406030204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86200" y="2783400"/>
            <a:ext cx="4419600" cy="36000"/>
            <a:chOff x="2362200" y="2514600"/>
            <a:chExt cx="4419600" cy="36000"/>
          </a:xfrm>
        </p:grpSpPr>
        <p:sp>
          <p:nvSpPr>
            <p:cNvPr id="8" name="Rectangle 7"/>
            <p:cNvSpPr/>
            <p:nvPr/>
          </p:nvSpPr>
          <p:spPr>
            <a:xfrm>
              <a:off x="2438400" y="2514600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362200" y="2514600"/>
              <a:ext cx="44196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flipH="1" flipV="1">
            <a:off x="3886200" y="1447800"/>
            <a:ext cx="4419600" cy="36000"/>
            <a:chOff x="2362200" y="2514600"/>
            <a:chExt cx="4419600" cy="36000"/>
          </a:xfrm>
        </p:grpSpPr>
        <p:sp>
          <p:nvSpPr>
            <p:cNvPr id="14" name="Rectangle 13"/>
            <p:cNvSpPr/>
            <p:nvPr/>
          </p:nvSpPr>
          <p:spPr>
            <a:xfrm>
              <a:off x="2438400" y="2514600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2362200" y="2514600"/>
              <a:ext cx="44196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049F7C8-302B-47A2-9DDE-40BE306A111C}"/>
              </a:ext>
            </a:extLst>
          </p:cNvPr>
          <p:cNvSpPr txBox="1"/>
          <p:nvPr/>
        </p:nvSpPr>
        <p:spPr>
          <a:xfrm>
            <a:off x="11276370" y="0"/>
            <a:ext cx="9220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b-NO" sz="1600" i="1" dirty="0">
                <a:latin typeface="Cambria" panose="02040503050406030204" pitchFamily="18" charset="0"/>
              </a:rPr>
              <a:t>21.11.22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CEB4FD7B-6EAA-41C9-892A-5E1F65465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0" y="4724400"/>
            <a:ext cx="6172200" cy="2028800"/>
          </a:xfrm>
        </p:spPr>
        <p:txBody>
          <a:bodyPr>
            <a:normAutofit fontScale="92500" lnSpcReduction="10000"/>
          </a:bodyPr>
          <a:lstStyle/>
          <a:p>
            <a:pPr algn="r">
              <a:spcBef>
                <a:spcPts val="0"/>
              </a:spcBef>
            </a:pPr>
            <a:r>
              <a:rPr lang="nl-BE" sz="2600" dirty="0">
                <a:solidFill>
                  <a:schemeClr val="tx1"/>
                </a:solidFill>
                <a:latin typeface="Cambria" panose="02040503050406030204" pitchFamily="18" charset="0"/>
              </a:rPr>
              <a:t>Marc Vaudel</a:t>
            </a:r>
          </a:p>
          <a:p>
            <a:pPr algn="r">
              <a:spcBef>
                <a:spcPts val="0"/>
              </a:spcBef>
            </a:pPr>
            <a:endParaRPr lang="en-GB" sz="1200" i="1" dirty="0">
              <a:solidFill>
                <a:schemeClr val="tx1"/>
              </a:solidFill>
              <a:latin typeface="Cambria" panose="02040503050406030204" pitchFamily="18" charset="0"/>
            </a:endParaRPr>
          </a:p>
          <a:p>
            <a:pPr algn="r">
              <a:spcBef>
                <a:spcPts val="0"/>
              </a:spcBef>
            </a:pPr>
            <a:endParaRPr lang="en-GB" sz="1800" i="1" dirty="0">
              <a:solidFill>
                <a:schemeClr val="tx1"/>
              </a:solidFill>
              <a:latin typeface="Cambria" panose="02040503050406030204" pitchFamily="18" charset="0"/>
            </a:endParaRPr>
          </a:p>
          <a:p>
            <a:pPr algn="r">
              <a:spcBef>
                <a:spcPts val="0"/>
              </a:spcBef>
            </a:pPr>
            <a:r>
              <a:rPr lang="en-GB" sz="1700" i="1" dirty="0" err="1">
                <a:solidFill>
                  <a:schemeClr val="tx1"/>
                </a:solidFill>
                <a:latin typeface="Cambria" panose="02040503050406030204" pitchFamily="18" charset="0"/>
              </a:rPr>
              <a:t>Center</a:t>
            </a:r>
            <a: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  <a:t> for Medical Genetics and Molecular Medicine, </a:t>
            </a:r>
            <a:b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</a:br>
            <a:r>
              <a:rPr lang="en-GB" sz="1700" i="1" dirty="0" err="1">
                <a:solidFill>
                  <a:schemeClr val="tx1"/>
                </a:solidFill>
                <a:latin typeface="Cambria" panose="02040503050406030204" pitchFamily="18" charset="0"/>
              </a:rPr>
              <a:t>Haukeland</a:t>
            </a:r>
            <a: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  <a:t> University Hospital, Bergen, Norway</a:t>
            </a:r>
          </a:p>
          <a:p>
            <a:pPr algn="r">
              <a:spcBef>
                <a:spcPts val="0"/>
              </a:spcBef>
            </a:pPr>
            <a:b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</a:br>
            <a:r>
              <a:rPr lang="en-GB" sz="1700" i="1" dirty="0" err="1">
                <a:solidFill>
                  <a:schemeClr val="tx1"/>
                </a:solidFill>
                <a:latin typeface="Cambria" panose="02040503050406030204" pitchFamily="18" charset="0"/>
              </a:rPr>
              <a:t>Center</a:t>
            </a:r>
            <a:r>
              <a:rPr lang="en-GB" sz="1700" i="1" dirty="0">
                <a:solidFill>
                  <a:schemeClr val="tx1"/>
                </a:solidFill>
                <a:latin typeface="Cambria" panose="02040503050406030204" pitchFamily="18" charset="0"/>
              </a:rPr>
              <a:t> for Diabetes Research, Department of Clinical Science, University of Bergen, Norway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573E90-F295-4D13-B2FA-A43A9483C7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9" t="19376" r="14105" b="29570"/>
          <a:stretch/>
        </p:blipFill>
        <p:spPr>
          <a:xfrm>
            <a:off x="0" y="4034781"/>
            <a:ext cx="3124200" cy="28232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F29ED52-9AAC-4835-A523-428E90FE4902}"/>
              </a:ext>
            </a:extLst>
          </p:cNvPr>
          <p:cNvSpPr txBox="1"/>
          <p:nvPr/>
        </p:nvSpPr>
        <p:spPr>
          <a:xfrm>
            <a:off x="2286000" y="6396335"/>
            <a:ext cx="61144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Unfold05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Thomas Lin Pedersen </a:t>
            </a:r>
            <a:endParaRPr lang="nb-NO" sz="1200" dirty="0"/>
          </a:p>
        </p:txBody>
      </p:sp>
    </p:spTree>
    <p:extLst>
      <p:ext uri="{BB962C8B-B14F-4D97-AF65-F5344CB8AC3E}">
        <p14:creationId xmlns:p14="http://schemas.microsoft.com/office/powerpoint/2010/main" val="2733932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501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extraordinary claim requires extraordinary proof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546306-8B45-4312-A756-1DE17AE510E2}"/>
              </a:ext>
            </a:extLst>
          </p:cNvPr>
          <p:cNvGrpSpPr/>
          <p:nvPr/>
        </p:nvGrpSpPr>
        <p:grpSpPr>
          <a:xfrm>
            <a:off x="5095651" y="1307996"/>
            <a:ext cx="6791549" cy="360000"/>
            <a:chOff x="384875" y="811479"/>
            <a:chExt cx="6791549" cy="360000"/>
          </a:xfrm>
        </p:grpSpPr>
        <p:pic>
          <p:nvPicPr>
            <p:cNvPr id="25" name="Graphic 24" descr="Arrow: Slight curve">
              <a:extLst>
                <a:ext uri="{FF2B5EF4-FFF2-40B4-BE49-F238E27FC236}">
                  <a16:creationId xmlns:a16="http://schemas.microsoft.com/office/drawing/2014/main" id="{2B34DDD7-7B6C-4D7A-803B-55192DD4A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6" name="Subtitle 2">
              <a:extLst>
                <a:ext uri="{FF2B5EF4-FFF2-40B4-BE49-F238E27FC236}">
                  <a16:creationId xmlns:a16="http://schemas.microsoft.com/office/drawing/2014/main" id="{DF48FB9F-41FB-4589-820A-9757EBC8100D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WGS -&gt; Duplication in ATAD3, phenotype similar to deletion of ATAD3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8C3788B-017F-4E8A-B84B-94D0AB22C6D8}"/>
              </a:ext>
            </a:extLst>
          </p:cNvPr>
          <p:cNvGrpSpPr/>
          <p:nvPr/>
        </p:nvGrpSpPr>
        <p:grpSpPr>
          <a:xfrm>
            <a:off x="5095651" y="2016692"/>
            <a:ext cx="6791549" cy="360000"/>
            <a:chOff x="384875" y="811479"/>
            <a:chExt cx="6791549" cy="360000"/>
          </a:xfrm>
        </p:grpSpPr>
        <p:pic>
          <p:nvPicPr>
            <p:cNvPr id="28" name="Graphic 27" descr="Arrow: Slight curve">
              <a:extLst>
                <a:ext uri="{FF2B5EF4-FFF2-40B4-BE49-F238E27FC236}">
                  <a16:creationId xmlns:a16="http://schemas.microsoft.com/office/drawing/2014/main" id="{194FD327-19B7-47CD-A4D6-E8A5A578E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9" name="Subtitle 2">
              <a:extLst>
                <a:ext uri="{FF2B5EF4-FFF2-40B4-BE49-F238E27FC236}">
                  <a16:creationId xmlns:a16="http://schemas.microsoft.com/office/drawing/2014/main" id="{9A184F27-5789-479C-8C1A-D94305C053AC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Mined other cases in WGS, WES and array, verified with &gt;3 pipelines.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B851A7F-52CB-4DFE-93B8-2BF122086EBB}"/>
              </a:ext>
            </a:extLst>
          </p:cNvPr>
          <p:cNvGrpSpPr/>
          <p:nvPr/>
        </p:nvGrpSpPr>
        <p:grpSpPr>
          <a:xfrm>
            <a:off x="5095651" y="2725388"/>
            <a:ext cx="6791549" cy="360000"/>
            <a:chOff x="384875" y="811479"/>
            <a:chExt cx="6791549" cy="360000"/>
          </a:xfrm>
        </p:grpSpPr>
        <p:pic>
          <p:nvPicPr>
            <p:cNvPr id="31" name="Graphic 30" descr="Arrow: Slight curve">
              <a:extLst>
                <a:ext uri="{FF2B5EF4-FFF2-40B4-BE49-F238E27FC236}">
                  <a16:creationId xmlns:a16="http://schemas.microsoft.com/office/drawing/2014/main" id="{B9397A8B-2F96-4709-8469-E090F2BD2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2" name="Subtitle 2">
              <a:extLst>
                <a:ext uri="{FF2B5EF4-FFF2-40B4-BE49-F238E27FC236}">
                  <a16:creationId xmlns:a16="http://schemas.microsoft.com/office/drawing/2014/main" id="{3229173E-F7AD-4B18-B814-435BDE05D7B3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PCR + Sanger sequencing of the chimeric gene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1BC9BA4-D866-4867-93E5-2FA913C5D94E}"/>
              </a:ext>
            </a:extLst>
          </p:cNvPr>
          <p:cNvSpPr txBox="1"/>
          <p:nvPr/>
        </p:nvSpPr>
        <p:spPr>
          <a:xfrm>
            <a:off x="5095651" y="624595"/>
            <a:ext cx="4993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16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3EF4C1A-DC2D-41C5-9293-CD106C038949}"/>
              </a:ext>
            </a:extLst>
          </p:cNvPr>
          <p:cNvGrpSpPr/>
          <p:nvPr/>
        </p:nvGrpSpPr>
        <p:grpSpPr>
          <a:xfrm>
            <a:off x="5095651" y="3434084"/>
            <a:ext cx="6791549" cy="360000"/>
            <a:chOff x="384875" y="811479"/>
            <a:chExt cx="6791549" cy="360000"/>
          </a:xfrm>
        </p:grpSpPr>
        <p:pic>
          <p:nvPicPr>
            <p:cNvPr id="35" name="Graphic 34" descr="Arrow: Slight curve">
              <a:extLst>
                <a:ext uri="{FF2B5EF4-FFF2-40B4-BE49-F238E27FC236}">
                  <a16:creationId xmlns:a16="http://schemas.microsoft.com/office/drawing/2014/main" id="{EE7EF3CA-1586-42A0-B3C5-4F45CE97E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6" name="Subtitle 2">
              <a:extLst>
                <a:ext uri="{FF2B5EF4-FFF2-40B4-BE49-F238E27FC236}">
                  <a16:creationId xmlns:a16="http://schemas.microsoft.com/office/drawing/2014/main" id="{58702880-1ABA-451A-8188-B56929235A9E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Lines + transcriptomics + Sanger sequencing of the chimeric transcript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2ADB2EB-589B-4300-8019-E9DC35B03184}"/>
              </a:ext>
            </a:extLst>
          </p:cNvPr>
          <p:cNvGrpSpPr/>
          <p:nvPr/>
        </p:nvGrpSpPr>
        <p:grpSpPr>
          <a:xfrm>
            <a:off x="5095651" y="4142780"/>
            <a:ext cx="6791549" cy="360000"/>
            <a:chOff x="384875" y="811479"/>
            <a:chExt cx="6791549" cy="360000"/>
          </a:xfrm>
        </p:grpSpPr>
        <p:pic>
          <p:nvPicPr>
            <p:cNvPr id="37" name="Graphic 36" descr="Arrow: Slight curve">
              <a:extLst>
                <a:ext uri="{FF2B5EF4-FFF2-40B4-BE49-F238E27FC236}">
                  <a16:creationId xmlns:a16="http://schemas.microsoft.com/office/drawing/2014/main" id="{04D4C141-1EB0-4CC1-8160-539101CAB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8" name="Subtitle 2">
              <a:extLst>
                <a:ext uri="{FF2B5EF4-FFF2-40B4-BE49-F238E27FC236}">
                  <a16:creationId xmlns:a16="http://schemas.microsoft.com/office/drawing/2014/main" id="{FD5F92C4-E072-4CFA-9545-CCA681E0EFC5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Mass spectrometry proteomics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9038095-A11A-4793-83E7-DABE52747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624595"/>
            <a:ext cx="4444731" cy="33302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756A1653-9047-4A37-9DE7-269AACC95A8C}"/>
              </a:ext>
            </a:extLst>
          </p:cNvPr>
          <p:cNvGrpSpPr/>
          <p:nvPr/>
        </p:nvGrpSpPr>
        <p:grpSpPr>
          <a:xfrm>
            <a:off x="5095651" y="4851476"/>
            <a:ext cx="6791549" cy="360000"/>
            <a:chOff x="384875" y="811479"/>
            <a:chExt cx="6791549" cy="360000"/>
          </a:xfrm>
        </p:grpSpPr>
        <p:pic>
          <p:nvPicPr>
            <p:cNvPr id="40" name="Graphic 39" descr="Arrow: Slight curve">
              <a:extLst>
                <a:ext uri="{FF2B5EF4-FFF2-40B4-BE49-F238E27FC236}">
                  <a16:creationId xmlns:a16="http://schemas.microsoft.com/office/drawing/2014/main" id="{058ECF95-9BD9-411F-8458-ED44D384CD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1" name="Subtitle 2">
              <a:extLst>
                <a:ext uri="{FF2B5EF4-FFF2-40B4-BE49-F238E27FC236}">
                  <a16:creationId xmlns:a16="http://schemas.microsoft.com/office/drawing/2014/main" id="{61AD0899-2D5E-4F92-9194-C78C26F964EE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Mechanism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1739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EC1FCD5C-78C0-422A-A299-A3403835E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87" y="4052953"/>
            <a:ext cx="10778835" cy="27171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3274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Towards routine proteogenomics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546306-8B45-4312-A756-1DE17AE510E2}"/>
              </a:ext>
            </a:extLst>
          </p:cNvPr>
          <p:cNvGrpSpPr/>
          <p:nvPr/>
        </p:nvGrpSpPr>
        <p:grpSpPr>
          <a:xfrm>
            <a:off x="426669" y="762000"/>
            <a:ext cx="6791549" cy="360000"/>
            <a:chOff x="384875" y="811479"/>
            <a:chExt cx="6791549" cy="360000"/>
          </a:xfrm>
        </p:grpSpPr>
        <p:pic>
          <p:nvPicPr>
            <p:cNvPr id="25" name="Graphic 24" descr="Arrow: Slight curve">
              <a:extLst>
                <a:ext uri="{FF2B5EF4-FFF2-40B4-BE49-F238E27FC236}">
                  <a16:creationId xmlns:a16="http://schemas.microsoft.com/office/drawing/2014/main" id="{2B34DDD7-7B6C-4D7A-803B-55192DD4A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6" name="Subtitle 2">
              <a:extLst>
                <a:ext uri="{FF2B5EF4-FFF2-40B4-BE49-F238E27FC236}">
                  <a16:creationId xmlns:a16="http://schemas.microsoft.com/office/drawing/2014/main" id="{DF48FB9F-41FB-4589-820A-9757EBC8100D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What are the odds?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8C3788B-017F-4E8A-B84B-94D0AB22C6D8}"/>
              </a:ext>
            </a:extLst>
          </p:cNvPr>
          <p:cNvGrpSpPr/>
          <p:nvPr/>
        </p:nvGrpSpPr>
        <p:grpSpPr>
          <a:xfrm>
            <a:off x="426669" y="1345557"/>
            <a:ext cx="6791549" cy="360000"/>
            <a:chOff x="384875" y="811479"/>
            <a:chExt cx="6791549" cy="360000"/>
          </a:xfrm>
        </p:grpSpPr>
        <p:pic>
          <p:nvPicPr>
            <p:cNvPr id="28" name="Graphic 27" descr="Arrow: Slight curve">
              <a:extLst>
                <a:ext uri="{FF2B5EF4-FFF2-40B4-BE49-F238E27FC236}">
                  <a16:creationId xmlns:a16="http://schemas.microsoft.com/office/drawing/2014/main" id="{194FD327-19B7-47CD-A4D6-E8A5A578E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9" name="Subtitle 2">
              <a:extLst>
                <a:ext uri="{FF2B5EF4-FFF2-40B4-BE49-F238E27FC236}">
                  <a16:creationId xmlns:a16="http://schemas.microsoft.com/office/drawing/2014/main" id="{9A184F27-5789-479C-8C1A-D94305C053AC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Do the data make the story or does the story make the data? 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B851A7F-52CB-4DFE-93B8-2BF122086EBB}"/>
              </a:ext>
            </a:extLst>
          </p:cNvPr>
          <p:cNvGrpSpPr/>
          <p:nvPr/>
        </p:nvGrpSpPr>
        <p:grpSpPr>
          <a:xfrm>
            <a:off x="426669" y="1929114"/>
            <a:ext cx="6791549" cy="360000"/>
            <a:chOff x="384875" y="811479"/>
            <a:chExt cx="6791549" cy="360000"/>
          </a:xfrm>
        </p:grpSpPr>
        <p:pic>
          <p:nvPicPr>
            <p:cNvPr id="31" name="Graphic 30" descr="Arrow: Slight curve">
              <a:extLst>
                <a:ext uri="{FF2B5EF4-FFF2-40B4-BE49-F238E27FC236}">
                  <a16:creationId xmlns:a16="http://schemas.microsoft.com/office/drawing/2014/main" id="{B9397A8B-2F96-4709-8469-E090F2BD2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2" name="Subtitle 2">
              <a:extLst>
                <a:ext uri="{FF2B5EF4-FFF2-40B4-BE49-F238E27FC236}">
                  <a16:creationId xmlns:a16="http://schemas.microsoft.com/office/drawing/2014/main" id="{3229173E-F7AD-4B18-B814-435BDE05D7B3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How many experts do you need to run a proteogenomics project?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CAB2CC2-44BB-469C-BA96-DB90D21C5AC8}"/>
              </a:ext>
            </a:extLst>
          </p:cNvPr>
          <p:cNvGrpSpPr/>
          <p:nvPr/>
        </p:nvGrpSpPr>
        <p:grpSpPr>
          <a:xfrm>
            <a:off x="426669" y="2512671"/>
            <a:ext cx="6791549" cy="360000"/>
            <a:chOff x="384875" y="811479"/>
            <a:chExt cx="6791549" cy="360000"/>
          </a:xfrm>
        </p:grpSpPr>
        <p:pic>
          <p:nvPicPr>
            <p:cNvPr id="46" name="Graphic 45" descr="Arrow: Slight curve">
              <a:extLst>
                <a:ext uri="{FF2B5EF4-FFF2-40B4-BE49-F238E27FC236}">
                  <a16:creationId xmlns:a16="http://schemas.microsoft.com/office/drawing/2014/main" id="{1833CB19-D544-4AA4-A6D7-983CE76B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7" name="Subtitle 2">
              <a:extLst>
                <a:ext uri="{FF2B5EF4-FFF2-40B4-BE49-F238E27FC236}">
                  <a16:creationId xmlns:a16="http://schemas.microsoft.com/office/drawing/2014/main" id="{6286CF56-3B70-4ECD-9D5D-A7AF72D92927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Can this be done at scale?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sp>
        <p:nvSpPr>
          <p:cNvPr id="48" name="Subtitle 2">
            <a:extLst>
              <a:ext uri="{FF2B5EF4-FFF2-40B4-BE49-F238E27FC236}">
                <a16:creationId xmlns:a16="http://schemas.microsoft.com/office/drawing/2014/main" id="{FB95BB05-61DE-4227-B5F9-982806A52950}"/>
              </a:ext>
            </a:extLst>
          </p:cNvPr>
          <p:cNvSpPr txBox="1">
            <a:spLocks/>
          </p:cNvSpPr>
          <p:nvPr/>
        </p:nvSpPr>
        <p:spPr>
          <a:xfrm>
            <a:off x="5777574" y="6551442"/>
            <a:ext cx="6414426" cy="3065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0" hangingPunct="0">
              <a:spcBef>
                <a:spcPts val="0"/>
              </a:spcBef>
              <a:buNone/>
              <a:defRPr/>
            </a:pPr>
            <a:r>
              <a:rPr lang="nb-NO" sz="1600" dirty="0">
                <a:hlinkClick r:id="rId5"/>
              </a:rPr>
              <a:t>doi.org/10.1038/s41576-020-0258-4</a:t>
            </a:r>
            <a:endParaRPr lang="en-GB" sz="1600" dirty="0">
              <a:latin typeface="Cambria" panose="02040503050406030204" pitchFamily="18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1FC9A21-CFFC-4754-BB4E-63AAED7F7A2E}"/>
              </a:ext>
            </a:extLst>
          </p:cNvPr>
          <p:cNvGrpSpPr/>
          <p:nvPr/>
        </p:nvGrpSpPr>
        <p:grpSpPr>
          <a:xfrm>
            <a:off x="426669" y="3149670"/>
            <a:ext cx="6791549" cy="360000"/>
            <a:chOff x="384875" y="811479"/>
            <a:chExt cx="6791549" cy="360000"/>
          </a:xfrm>
        </p:grpSpPr>
        <p:pic>
          <p:nvPicPr>
            <p:cNvPr id="21" name="Graphic 20" descr="Arrow: Slight curve">
              <a:extLst>
                <a:ext uri="{FF2B5EF4-FFF2-40B4-BE49-F238E27FC236}">
                  <a16:creationId xmlns:a16="http://schemas.microsoft.com/office/drawing/2014/main" id="{4DD22659-B03C-4B2D-A7F2-7EA334678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3" name="Subtitle 2">
              <a:extLst>
                <a:ext uri="{FF2B5EF4-FFF2-40B4-BE49-F238E27FC236}">
                  <a16:creationId xmlns:a16="http://schemas.microsoft.com/office/drawing/2014/main" id="{1088A60D-4BA0-48FA-ADB7-127B5E4F9091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Are we allowed to do it?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881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2381AEE-9FB2-45DA-9233-F4D7D5D0119D}"/>
              </a:ext>
            </a:extLst>
          </p:cNvPr>
          <p:cNvGrpSpPr/>
          <p:nvPr/>
        </p:nvGrpSpPr>
        <p:grpSpPr>
          <a:xfrm>
            <a:off x="0" y="87868"/>
            <a:ext cx="4343400" cy="417000"/>
            <a:chOff x="1524000" y="87868"/>
            <a:chExt cx="4343400" cy="417000"/>
          </a:xfrm>
        </p:grpSpPr>
        <p:sp>
          <p:nvSpPr>
            <p:cNvPr id="21" name="TextBox 20"/>
            <p:cNvSpPr txBox="1"/>
            <p:nvPr/>
          </p:nvSpPr>
          <p:spPr>
            <a:xfrm>
              <a:off x="1600200" y="87868"/>
              <a:ext cx="2016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dirty="0">
                  <a:latin typeface="Cambria" panose="02040503050406030204" pitchFamily="18" charset="0"/>
                </a:rPr>
                <a:t>Acknowledgement</a:t>
              </a: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1524000" y="468868"/>
              <a:ext cx="4343400" cy="36000"/>
              <a:chOff x="0" y="468868"/>
              <a:chExt cx="4343400" cy="36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0" y="468868"/>
                <a:ext cx="4267200" cy="36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0" y="468868"/>
                <a:ext cx="4343400" cy="0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2" name="Picture 2" descr="C:\Users\mva037\Documents\presentations\2014\05 probe course\illustrations\imag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305" y="5970859"/>
            <a:ext cx="811479" cy="7490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:\Users\mva037\Documents\illustrations\forskningsråde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16" y="5999614"/>
            <a:ext cx="2940113" cy="69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69F0F4-5415-4505-AFE3-45F8ACE9F6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21" y="882220"/>
            <a:ext cx="8559759" cy="424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52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 flipV="1">
            <a:off x="0" y="1810800"/>
            <a:ext cx="5040000" cy="36000"/>
            <a:chOff x="0" y="468868"/>
            <a:chExt cx="4343400" cy="36000"/>
          </a:xfrm>
        </p:grpSpPr>
        <p:sp>
          <p:nvSpPr>
            <p:cNvPr id="23" name="Rectangle 22"/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8C95AA7-03AE-4025-A6EF-B701BD44DA6D}"/>
              </a:ext>
            </a:extLst>
          </p:cNvPr>
          <p:cNvGrpSpPr/>
          <p:nvPr/>
        </p:nvGrpSpPr>
        <p:grpSpPr>
          <a:xfrm flipH="1">
            <a:off x="7152000" y="5011200"/>
            <a:ext cx="5040000" cy="36000"/>
            <a:chOff x="0" y="468868"/>
            <a:chExt cx="4343400" cy="36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C8AF2A9-BD63-4CE9-B528-542778BAE25D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C8920AE-BBE0-4A3E-958A-372BE82296A2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B77907B-A6D7-4846-A58C-AC79D18BF987}"/>
              </a:ext>
            </a:extLst>
          </p:cNvPr>
          <p:cNvSpPr txBox="1"/>
          <p:nvPr/>
        </p:nvSpPr>
        <p:spPr>
          <a:xfrm>
            <a:off x="4423074" y="3182778"/>
            <a:ext cx="334585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>
                <a:latin typeface="Cambria" panose="02040503050406030204" pitchFamily="18" charset="0"/>
              </a:rPr>
              <a:t>Why </a:t>
            </a:r>
            <a:r>
              <a:rPr lang="en-US" sz="2600" dirty="0">
                <a:solidFill>
                  <a:srgbClr val="C00000"/>
                </a:solidFill>
                <a:latin typeface="Cambria" panose="02040503050406030204" pitchFamily="18" charset="0"/>
              </a:rPr>
              <a:t>proteogenomics</a:t>
            </a:r>
            <a:r>
              <a:rPr lang="en-US" sz="2600" dirty="0">
                <a:latin typeface="Cambria" panose="020405030504060302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74720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6200" y="87868"/>
            <a:ext cx="398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genes to proteins and proteoforms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8" name="Rectangle 7"/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Slide Number Placeholder 2">
            <a:extLst>
              <a:ext uri="{FF2B5EF4-FFF2-40B4-BE49-F238E27FC236}">
                <a16:creationId xmlns:a16="http://schemas.microsoft.com/office/drawing/2014/main" id="{74907076-B116-4C09-A1A3-40AC43D35C8E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E4B468D-D37C-4C84-B76A-FC9E0BEFF452}" type="slidenum">
              <a:rPr lang="en-US" smtClean="0"/>
              <a:pPr algn="l"/>
              <a:t>3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DBD4428-DBD7-4700-9840-E04452C12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552" y="87868"/>
            <a:ext cx="6648761" cy="65473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ED08F9-74DA-44BB-89EA-6B382C1089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23" y="2201727"/>
            <a:ext cx="3727590" cy="39250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0C5CE64-4A32-46EF-A3B5-EEB0F2ADC03D}"/>
              </a:ext>
            </a:extLst>
          </p:cNvPr>
          <p:cNvGrpSpPr/>
          <p:nvPr/>
        </p:nvGrpSpPr>
        <p:grpSpPr>
          <a:xfrm>
            <a:off x="171718" y="912407"/>
            <a:ext cx="4648200" cy="879259"/>
            <a:chOff x="6858000" y="4661560"/>
            <a:chExt cx="4648200" cy="87925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1DF8B6A-9552-42DB-9B2B-3A50181B90FC}"/>
                </a:ext>
              </a:extLst>
            </p:cNvPr>
            <p:cNvGrpSpPr/>
            <p:nvPr/>
          </p:nvGrpSpPr>
          <p:grpSpPr>
            <a:xfrm>
              <a:off x="6858000" y="4661560"/>
              <a:ext cx="4648200" cy="879259"/>
              <a:chOff x="6858000" y="4661560"/>
              <a:chExt cx="4648200" cy="190500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B1CF16AC-270C-49B7-A3BB-AA4C3369FC45}"/>
                  </a:ext>
                </a:extLst>
              </p:cNvPr>
              <p:cNvSpPr/>
              <p:nvPr/>
            </p:nvSpPr>
            <p:spPr>
              <a:xfrm>
                <a:off x="6858000" y="4661560"/>
                <a:ext cx="4648200" cy="190500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9B287638-95EF-4CEA-8C2A-1F0EBB989EDD}"/>
                  </a:ext>
                </a:extLst>
              </p:cNvPr>
              <p:cNvSpPr/>
              <p:nvPr/>
            </p:nvSpPr>
            <p:spPr>
              <a:xfrm>
                <a:off x="6858000" y="4661560"/>
                <a:ext cx="4648200" cy="1905000"/>
              </a:xfrm>
              <a:prstGeom prst="round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</p:grpSp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7C54AA3C-20ED-4557-920F-6C857CA0A9C2}"/>
                </a:ext>
              </a:extLst>
            </p:cNvPr>
            <p:cNvSpPr txBox="1">
              <a:spLocks/>
            </p:cNvSpPr>
            <p:nvPr/>
          </p:nvSpPr>
          <p:spPr>
            <a:xfrm>
              <a:off x="7564800" y="4755929"/>
              <a:ext cx="3789000" cy="69052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GB" sz="1700" dirty="0"/>
                <a:t>Where did you get protein sequences from?</a:t>
              </a:r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1EA2B9D2-4352-4A85-BD1E-CB2FE495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031400" y="4921189"/>
              <a:ext cx="360000" cy="3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62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6200" y="87868"/>
            <a:ext cx="235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genes to proteins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8" name="Rectangle 7"/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Slide Number Placeholder 2">
            <a:extLst>
              <a:ext uri="{FF2B5EF4-FFF2-40B4-BE49-F238E27FC236}">
                <a16:creationId xmlns:a16="http://schemas.microsoft.com/office/drawing/2014/main" id="{74907076-B116-4C09-A1A3-40AC43D35C8E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E4B468D-D37C-4C84-B76A-FC9E0BEFF452}" type="slidenum">
              <a:rPr lang="en-US" smtClean="0"/>
              <a:pPr algn="l"/>
              <a:t>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1841C5-8815-4F2A-82CD-A0CBD0EE45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00"/>
            <a:ext cx="12192000" cy="307341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2964CF1A-4AC1-42E7-ACB3-2EF561AFDE79}"/>
              </a:ext>
            </a:extLst>
          </p:cNvPr>
          <p:cNvGrpSpPr/>
          <p:nvPr/>
        </p:nvGrpSpPr>
        <p:grpSpPr>
          <a:xfrm>
            <a:off x="990601" y="4527326"/>
            <a:ext cx="8629244" cy="360000"/>
            <a:chOff x="689676" y="4325619"/>
            <a:chExt cx="8629244" cy="360000"/>
          </a:xfrm>
        </p:grpSpPr>
        <p:pic>
          <p:nvPicPr>
            <p:cNvPr id="10" name="Graphic 9" descr="Arrow: Slight curve">
              <a:extLst>
                <a:ext uri="{FF2B5EF4-FFF2-40B4-BE49-F238E27FC236}">
                  <a16:creationId xmlns:a16="http://schemas.microsoft.com/office/drawing/2014/main" id="{38963429-59EB-4517-8622-B626A4322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89676" y="4325619"/>
              <a:ext cx="360000" cy="360000"/>
            </a:xfrm>
            <a:prstGeom prst="rect">
              <a:avLst/>
            </a:prstGeom>
          </p:spPr>
        </p:pic>
        <p:sp>
          <p:nvSpPr>
            <p:cNvPr id="11" name="Subtitle 2">
              <a:extLst>
                <a:ext uri="{FF2B5EF4-FFF2-40B4-BE49-F238E27FC236}">
                  <a16:creationId xmlns:a16="http://schemas.microsoft.com/office/drawing/2014/main" id="{9F888E94-FB9D-4FA2-B1CF-721B04472E05}"/>
                </a:ext>
              </a:extLst>
            </p:cNvPr>
            <p:cNvSpPr txBox="1">
              <a:spLocks/>
            </p:cNvSpPr>
            <p:nvPr/>
          </p:nvSpPr>
          <p:spPr>
            <a:xfrm>
              <a:off x="1064267" y="4352340"/>
              <a:ext cx="8254653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GB" sz="1800" dirty="0"/>
                <a:t>Proteogenomics: </a:t>
              </a:r>
              <a:r>
                <a:rPr lang="en-GB" sz="1800" dirty="0">
                  <a:solidFill>
                    <a:srgbClr val="C00000"/>
                  </a:solidFill>
                </a:rPr>
                <a:t>joint interpretation </a:t>
              </a:r>
              <a:r>
                <a:rPr lang="en-GB" sz="1800" dirty="0"/>
                <a:t>of genomics and proteomics data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6BD3F89-9188-4C07-9334-97F95F946086}"/>
              </a:ext>
            </a:extLst>
          </p:cNvPr>
          <p:cNvGrpSpPr/>
          <p:nvPr/>
        </p:nvGrpSpPr>
        <p:grpSpPr>
          <a:xfrm>
            <a:off x="7295745" y="5796178"/>
            <a:ext cx="4648200" cy="879259"/>
            <a:chOff x="6858000" y="4661560"/>
            <a:chExt cx="4648200" cy="87925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2859832-4B64-4DFF-95C7-B14BB549E437}"/>
                </a:ext>
              </a:extLst>
            </p:cNvPr>
            <p:cNvGrpSpPr/>
            <p:nvPr/>
          </p:nvGrpSpPr>
          <p:grpSpPr>
            <a:xfrm>
              <a:off x="6858000" y="4661560"/>
              <a:ext cx="4648200" cy="879259"/>
              <a:chOff x="6858000" y="4661560"/>
              <a:chExt cx="4648200" cy="1905000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8094E426-5483-4451-BBA9-AB47D3CB42BB}"/>
                  </a:ext>
                </a:extLst>
              </p:cNvPr>
              <p:cNvSpPr/>
              <p:nvPr/>
            </p:nvSpPr>
            <p:spPr>
              <a:xfrm>
                <a:off x="6858000" y="4661560"/>
                <a:ext cx="4648200" cy="190500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B1EF825D-1FD6-49CD-B1E0-BB4A77DECA91}"/>
                  </a:ext>
                </a:extLst>
              </p:cNvPr>
              <p:cNvSpPr/>
              <p:nvPr/>
            </p:nvSpPr>
            <p:spPr>
              <a:xfrm>
                <a:off x="6858000" y="4661560"/>
                <a:ext cx="4648200" cy="1905000"/>
              </a:xfrm>
              <a:prstGeom prst="round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</p:grpSp>
        <p:sp>
          <p:nvSpPr>
            <p:cNvPr id="24" name="Subtitle 2">
              <a:extLst>
                <a:ext uri="{FF2B5EF4-FFF2-40B4-BE49-F238E27FC236}">
                  <a16:creationId xmlns:a16="http://schemas.microsoft.com/office/drawing/2014/main" id="{5967F1C7-7CC7-4F53-8521-BAC5B0DAFD78}"/>
                </a:ext>
              </a:extLst>
            </p:cNvPr>
            <p:cNvSpPr txBox="1">
              <a:spLocks/>
            </p:cNvSpPr>
            <p:nvPr/>
          </p:nvSpPr>
          <p:spPr>
            <a:xfrm>
              <a:off x="7564800" y="4755929"/>
              <a:ext cx="3789000" cy="69052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GB" sz="1700" dirty="0"/>
                <a:t>Why would you want to combine genomics and proteomics data?</a:t>
              </a:r>
            </a:p>
          </p:txBody>
        </p:sp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15EEB8EA-3F7C-4937-B514-A86B3D0ED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031400" y="4921189"/>
              <a:ext cx="360000" cy="3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8849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 flipV="1">
            <a:off x="0" y="1810800"/>
            <a:ext cx="5040000" cy="36000"/>
            <a:chOff x="0" y="468868"/>
            <a:chExt cx="4343400" cy="36000"/>
          </a:xfrm>
        </p:grpSpPr>
        <p:sp>
          <p:nvSpPr>
            <p:cNvPr id="23" name="Rectangle 22"/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8C95AA7-03AE-4025-A6EF-B701BD44DA6D}"/>
              </a:ext>
            </a:extLst>
          </p:cNvPr>
          <p:cNvGrpSpPr/>
          <p:nvPr/>
        </p:nvGrpSpPr>
        <p:grpSpPr>
          <a:xfrm flipH="1">
            <a:off x="7152000" y="5011200"/>
            <a:ext cx="5040000" cy="36000"/>
            <a:chOff x="0" y="468868"/>
            <a:chExt cx="4343400" cy="36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C8AF2A9-BD63-4CE9-B528-542778BAE25D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C8920AE-BBE0-4A3E-958A-372BE82296A2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47B9994-3567-4BB2-80E4-FB2C8CF6A858}"/>
              </a:ext>
            </a:extLst>
          </p:cNvPr>
          <p:cNvSpPr txBox="1"/>
          <p:nvPr/>
        </p:nvSpPr>
        <p:spPr>
          <a:xfrm>
            <a:off x="4563501" y="3182778"/>
            <a:ext cx="306500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>
                <a:latin typeface="Cambria" panose="02040503050406030204" pitchFamily="18" charset="0"/>
              </a:rPr>
              <a:t>A </a:t>
            </a:r>
            <a:r>
              <a:rPr lang="en-US" sz="2600" dirty="0">
                <a:solidFill>
                  <a:srgbClr val="C00000"/>
                </a:solidFill>
                <a:latin typeface="Cambria" panose="02040503050406030204" pitchFamily="18" charset="0"/>
              </a:rPr>
              <a:t>clinical</a:t>
            </a:r>
            <a:r>
              <a:rPr lang="en-US" sz="2600" dirty="0">
                <a:latin typeface="Cambria" panose="02040503050406030204" pitchFamily="18" charset="0"/>
              </a:rPr>
              <a:t> case study</a:t>
            </a:r>
          </a:p>
        </p:txBody>
      </p:sp>
    </p:spTree>
    <p:extLst>
      <p:ext uri="{BB962C8B-B14F-4D97-AF65-F5344CB8AC3E}">
        <p14:creationId xmlns:p14="http://schemas.microsoft.com/office/powerpoint/2010/main" val="956706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3164350-CC3C-4D3E-B546-478CD8E6E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763" y="504868"/>
            <a:ext cx="6185297" cy="62239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54ECA8E-C5DF-4F0A-B27B-8A0ABD35D6EC}"/>
              </a:ext>
            </a:extLst>
          </p:cNvPr>
          <p:cNvSpPr txBox="1"/>
          <p:nvPr/>
        </p:nvSpPr>
        <p:spPr>
          <a:xfrm>
            <a:off x="400972" y="758952"/>
            <a:ext cx="49939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Frazier </a:t>
            </a:r>
            <a:r>
              <a:rPr lang="en-US" i="1" dirty="0"/>
              <a:t>et al.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Fatal Perinatal Mitochondrial Cardiac Failure Caused by Recurrent </a:t>
            </a:r>
            <a:r>
              <a:rPr lang="en-US" i="1" dirty="0">
                <a:solidFill>
                  <a:srgbClr val="C00000"/>
                </a:solidFill>
              </a:rPr>
              <a:t>De Novo </a:t>
            </a:r>
            <a:r>
              <a:rPr lang="en-US" dirty="0">
                <a:solidFill>
                  <a:srgbClr val="C00000"/>
                </a:solidFill>
              </a:rPr>
              <a:t>Duplications in the </a:t>
            </a:r>
            <a:r>
              <a:rPr lang="en-US" i="1" dirty="0">
                <a:solidFill>
                  <a:srgbClr val="C00000"/>
                </a:solidFill>
              </a:rPr>
              <a:t>ATAD3</a:t>
            </a:r>
            <a:r>
              <a:rPr lang="en-US" dirty="0">
                <a:solidFill>
                  <a:srgbClr val="C00000"/>
                </a:solidFill>
              </a:rPr>
              <a:t> Locus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i="1" dirty="0"/>
              <a:t>doi.org/10.1016/j.medj.2020.06.004</a:t>
            </a:r>
            <a:endParaRPr lang="en-GB" dirty="0">
              <a:latin typeface="Cambria" panose="020405030504060302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36781E-7D32-4A31-B1C2-C1C40BD53484}"/>
              </a:ext>
            </a:extLst>
          </p:cNvPr>
          <p:cNvSpPr txBox="1"/>
          <p:nvPr/>
        </p:nvSpPr>
        <p:spPr>
          <a:xfrm>
            <a:off x="76200" y="87868"/>
            <a:ext cx="3521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precision medicine success story?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C228837-AB78-4AB7-BF86-EB3B664D41CC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E240876-7987-4A43-8970-13C86D8A0D03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007DA1D-BA93-4F35-B258-30F5FD9A3AA8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653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501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extraordinary claim requires extraordinary proof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3A1289C6-A4C2-4A5B-9574-DE736527D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318" y="781524"/>
            <a:ext cx="4327213" cy="52949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1BC9BA4-D866-4867-93E5-2FA913C5D94E}"/>
              </a:ext>
            </a:extLst>
          </p:cNvPr>
          <p:cNvSpPr txBox="1"/>
          <p:nvPr/>
        </p:nvSpPr>
        <p:spPr>
          <a:xfrm>
            <a:off x="5095651" y="624595"/>
            <a:ext cx="4993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16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F2BD2D3-2176-46AC-ABCA-A062C118983C}"/>
              </a:ext>
            </a:extLst>
          </p:cNvPr>
          <p:cNvGrpSpPr/>
          <p:nvPr/>
        </p:nvGrpSpPr>
        <p:grpSpPr>
          <a:xfrm>
            <a:off x="5095651" y="1307996"/>
            <a:ext cx="6791549" cy="360000"/>
            <a:chOff x="384875" y="811479"/>
            <a:chExt cx="6791549" cy="360000"/>
          </a:xfrm>
        </p:grpSpPr>
        <p:pic>
          <p:nvPicPr>
            <p:cNvPr id="38" name="Graphic 37" descr="Arrow: Slight curve">
              <a:extLst>
                <a:ext uri="{FF2B5EF4-FFF2-40B4-BE49-F238E27FC236}">
                  <a16:creationId xmlns:a16="http://schemas.microsoft.com/office/drawing/2014/main" id="{119BB4B1-4F9C-439D-B877-61CCD00B7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9" name="Subtitle 2">
              <a:extLst>
                <a:ext uri="{FF2B5EF4-FFF2-40B4-BE49-F238E27FC236}">
                  <a16:creationId xmlns:a16="http://schemas.microsoft.com/office/drawing/2014/main" id="{44B6131A-E2F6-4DF5-9AA8-B34F11015B8E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WGS -&gt; Duplication in ATAD3, phenotype similar to deletion of ATAD3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FF0DFE0-9E44-4448-A390-F043CA718986}"/>
              </a:ext>
            </a:extLst>
          </p:cNvPr>
          <p:cNvGrpSpPr/>
          <p:nvPr/>
        </p:nvGrpSpPr>
        <p:grpSpPr>
          <a:xfrm>
            <a:off x="5095651" y="2016692"/>
            <a:ext cx="6791549" cy="360000"/>
            <a:chOff x="384875" y="811479"/>
            <a:chExt cx="6791549" cy="360000"/>
          </a:xfrm>
        </p:grpSpPr>
        <p:pic>
          <p:nvPicPr>
            <p:cNvPr id="41" name="Graphic 40" descr="Arrow: Slight curve">
              <a:extLst>
                <a:ext uri="{FF2B5EF4-FFF2-40B4-BE49-F238E27FC236}">
                  <a16:creationId xmlns:a16="http://schemas.microsoft.com/office/drawing/2014/main" id="{721BE021-03C2-4CDC-A7BC-0D77698B9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2" name="Subtitle 2">
              <a:extLst>
                <a:ext uri="{FF2B5EF4-FFF2-40B4-BE49-F238E27FC236}">
                  <a16:creationId xmlns:a16="http://schemas.microsoft.com/office/drawing/2014/main" id="{5271CEC7-3CB0-480E-8018-DA448924B1EB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Mined other cases in WGS, WES and array, verified with &gt;3 pipelines.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640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501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extraordinary claim requires extraordinary proof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1BC9BA4-D866-4867-93E5-2FA913C5D94E}"/>
              </a:ext>
            </a:extLst>
          </p:cNvPr>
          <p:cNvSpPr txBox="1"/>
          <p:nvPr/>
        </p:nvSpPr>
        <p:spPr>
          <a:xfrm>
            <a:off x="5095651" y="624595"/>
            <a:ext cx="4993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16</a:t>
            </a:r>
            <a:endParaRPr lang="en-GB" dirty="0">
              <a:latin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FB84FC-82E1-4E29-87E0-169ED30ED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72263"/>
            <a:ext cx="4444731" cy="4658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01B232AF-A09B-41B0-B9B3-A5879791E17C}"/>
              </a:ext>
            </a:extLst>
          </p:cNvPr>
          <p:cNvGrpSpPr/>
          <p:nvPr/>
        </p:nvGrpSpPr>
        <p:grpSpPr>
          <a:xfrm>
            <a:off x="5095651" y="1307996"/>
            <a:ext cx="6791549" cy="360000"/>
            <a:chOff x="384875" y="811479"/>
            <a:chExt cx="6791549" cy="360000"/>
          </a:xfrm>
        </p:grpSpPr>
        <p:pic>
          <p:nvPicPr>
            <p:cNvPr id="38" name="Graphic 37" descr="Arrow: Slight curve">
              <a:extLst>
                <a:ext uri="{FF2B5EF4-FFF2-40B4-BE49-F238E27FC236}">
                  <a16:creationId xmlns:a16="http://schemas.microsoft.com/office/drawing/2014/main" id="{2CA10C95-9F83-491B-9736-4FF8A8184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9" name="Subtitle 2">
              <a:extLst>
                <a:ext uri="{FF2B5EF4-FFF2-40B4-BE49-F238E27FC236}">
                  <a16:creationId xmlns:a16="http://schemas.microsoft.com/office/drawing/2014/main" id="{BCA7F0EE-4204-4119-8E09-BC6E04030904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WGS -&gt; Duplication in ATAD3, phenotype similar to deletion of ATAD3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13E89A3-48BB-4284-A8E1-5DA846DE246C}"/>
              </a:ext>
            </a:extLst>
          </p:cNvPr>
          <p:cNvGrpSpPr/>
          <p:nvPr/>
        </p:nvGrpSpPr>
        <p:grpSpPr>
          <a:xfrm>
            <a:off x="5095651" y="2016692"/>
            <a:ext cx="6791549" cy="360000"/>
            <a:chOff x="384875" y="811479"/>
            <a:chExt cx="6791549" cy="360000"/>
          </a:xfrm>
        </p:grpSpPr>
        <p:pic>
          <p:nvPicPr>
            <p:cNvPr id="41" name="Graphic 40" descr="Arrow: Slight curve">
              <a:extLst>
                <a:ext uri="{FF2B5EF4-FFF2-40B4-BE49-F238E27FC236}">
                  <a16:creationId xmlns:a16="http://schemas.microsoft.com/office/drawing/2014/main" id="{8B39BBBA-85C4-4F04-B503-9DA22BE57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2" name="Subtitle 2">
              <a:extLst>
                <a:ext uri="{FF2B5EF4-FFF2-40B4-BE49-F238E27FC236}">
                  <a16:creationId xmlns:a16="http://schemas.microsoft.com/office/drawing/2014/main" id="{CA7822A5-6E7F-4AC5-96CE-9DE3EB124BD4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Mined other cases in WGS, WES and array, verified with &gt;3 pipelines.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BA1DD59-AE60-4B18-8E88-D7E205766ABB}"/>
              </a:ext>
            </a:extLst>
          </p:cNvPr>
          <p:cNvGrpSpPr/>
          <p:nvPr/>
        </p:nvGrpSpPr>
        <p:grpSpPr>
          <a:xfrm>
            <a:off x="5095651" y="2725388"/>
            <a:ext cx="6791549" cy="360000"/>
            <a:chOff x="384875" y="811479"/>
            <a:chExt cx="6791549" cy="360000"/>
          </a:xfrm>
        </p:grpSpPr>
        <p:pic>
          <p:nvPicPr>
            <p:cNvPr id="44" name="Graphic 43" descr="Arrow: Slight curve">
              <a:extLst>
                <a:ext uri="{FF2B5EF4-FFF2-40B4-BE49-F238E27FC236}">
                  <a16:creationId xmlns:a16="http://schemas.microsoft.com/office/drawing/2014/main" id="{87CD1860-F62C-4FE6-A668-012352138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45" name="Subtitle 2">
              <a:extLst>
                <a:ext uri="{FF2B5EF4-FFF2-40B4-BE49-F238E27FC236}">
                  <a16:creationId xmlns:a16="http://schemas.microsoft.com/office/drawing/2014/main" id="{2FD3ECB0-F1C9-412F-BDE3-00B1AC8BDA00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PCR + Sanger sequencing of the chimeric gene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3076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B43FE-9BBB-4149-84F8-0D2E156CF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64194"/>
            <a:ext cx="4444731" cy="53351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BB9689B-F96D-4FFD-A9CA-A08A741E3BA3}"/>
              </a:ext>
            </a:extLst>
          </p:cNvPr>
          <p:cNvSpPr txBox="1"/>
          <p:nvPr/>
        </p:nvSpPr>
        <p:spPr>
          <a:xfrm>
            <a:off x="76200" y="87868"/>
            <a:ext cx="501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extraordinary claim requires extraordinary proof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D7C6F6-5863-43BC-BF7F-0700A9D780B9}"/>
              </a:ext>
            </a:extLst>
          </p:cNvPr>
          <p:cNvGrpSpPr/>
          <p:nvPr/>
        </p:nvGrpSpPr>
        <p:grpSpPr>
          <a:xfrm>
            <a:off x="0" y="468868"/>
            <a:ext cx="4343400" cy="36000"/>
            <a:chOff x="0" y="468868"/>
            <a:chExt cx="4343400" cy="36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18D00A-97D3-4D05-8FAE-E267F977DA9A}"/>
                </a:ext>
              </a:extLst>
            </p:cNvPr>
            <p:cNvSpPr/>
            <p:nvPr/>
          </p:nvSpPr>
          <p:spPr>
            <a:xfrm>
              <a:off x="0" y="468868"/>
              <a:ext cx="4267200" cy="36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EF0101-A878-40D4-8F2F-47B4CE227EC1}"/>
                </a:ext>
              </a:extLst>
            </p:cNvPr>
            <p:cNvCxnSpPr/>
            <p:nvPr/>
          </p:nvCxnSpPr>
          <p:spPr>
            <a:xfrm>
              <a:off x="0" y="468868"/>
              <a:ext cx="434340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546306-8B45-4312-A756-1DE17AE510E2}"/>
              </a:ext>
            </a:extLst>
          </p:cNvPr>
          <p:cNvGrpSpPr/>
          <p:nvPr/>
        </p:nvGrpSpPr>
        <p:grpSpPr>
          <a:xfrm>
            <a:off x="5095651" y="1307996"/>
            <a:ext cx="6791549" cy="360000"/>
            <a:chOff x="384875" y="811479"/>
            <a:chExt cx="6791549" cy="360000"/>
          </a:xfrm>
        </p:grpSpPr>
        <p:pic>
          <p:nvPicPr>
            <p:cNvPr id="25" name="Graphic 24" descr="Arrow: Slight curve">
              <a:extLst>
                <a:ext uri="{FF2B5EF4-FFF2-40B4-BE49-F238E27FC236}">
                  <a16:creationId xmlns:a16="http://schemas.microsoft.com/office/drawing/2014/main" id="{2B34DDD7-7B6C-4D7A-803B-55192DD4A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6" name="Subtitle 2">
              <a:extLst>
                <a:ext uri="{FF2B5EF4-FFF2-40B4-BE49-F238E27FC236}">
                  <a16:creationId xmlns:a16="http://schemas.microsoft.com/office/drawing/2014/main" id="{DF48FB9F-41FB-4589-820A-9757EBC8100D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WGS -&gt; Duplication in ATAD3, phenotype similar to deletion of ATAD3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8C3788B-017F-4E8A-B84B-94D0AB22C6D8}"/>
              </a:ext>
            </a:extLst>
          </p:cNvPr>
          <p:cNvGrpSpPr/>
          <p:nvPr/>
        </p:nvGrpSpPr>
        <p:grpSpPr>
          <a:xfrm>
            <a:off x="5095651" y="2016692"/>
            <a:ext cx="6791549" cy="360000"/>
            <a:chOff x="384875" y="811479"/>
            <a:chExt cx="6791549" cy="360000"/>
          </a:xfrm>
        </p:grpSpPr>
        <p:pic>
          <p:nvPicPr>
            <p:cNvPr id="28" name="Graphic 27" descr="Arrow: Slight curve">
              <a:extLst>
                <a:ext uri="{FF2B5EF4-FFF2-40B4-BE49-F238E27FC236}">
                  <a16:creationId xmlns:a16="http://schemas.microsoft.com/office/drawing/2014/main" id="{194FD327-19B7-47CD-A4D6-E8A5A578E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29" name="Subtitle 2">
              <a:extLst>
                <a:ext uri="{FF2B5EF4-FFF2-40B4-BE49-F238E27FC236}">
                  <a16:creationId xmlns:a16="http://schemas.microsoft.com/office/drawing/2014/main" id="{9A184F27-5789-479C-8C1A-D94305C053AC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Mined other cases in WGS, WES and array, verified with &gt;3 pipelines.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B851A7F-52CB-4DFE-93B8-2BF122086EBB}"/>
              </a:ext>
            </a:extLst>
          </p:cNvPr>
          <p:cNvGrpSpPr/>
          <p:nvPr/>
        </p:nvGrpSpPr>
        <p:grpSpPr>
          <a:xfrm>
            <a:off x="5095651" y="2725388"/>
            <a:ext cx="6791549" cy="360000"/>
            <a:chOff x="384875" y="811479"/>
            <a:chExt cx="6791549" cy="360000"/>
          </a:xfrm>
        </p:grpSpPr>
        <p:pic>
          <p:nvPicPr>
            <p:cNvPr id="31" name="Graphic 30" descr="Arrow: Slight curve">
              <a:extLst>
                <a:ext uri="{FF2B5EF4-FFF2-40B4-BE49-F238E27FC236}">
                  <a16:creationId xmlns:a16="http://schemas.microsoft.com/office/drawing/2014/main" id="{B9397A8B-2F96-4709-8469-E090F2BD2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2" name="Subtitle 2">
              <a:extLst>
                <a:ext uri="{FF2B5EF4-FFF2-40B4-BE49-F238E27FC236}">
                  <a16:creationId xmlns:a16="http://schemas.microsoft.com/office/drawing/2014/main" id="{3229173E-F7AD-4B18-B814-435BDE05D7B3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Trio PCR + Sanger sequencing of the chimeric gene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1BC9BA4-D866-4867-93E5-2FA913C5D94E}"/>
              </a:ext>
            </a:extLst>
          </p:cNvPr>
          <p:cNvSpPr txBox="1"/>
          <p:nvPr/>
        </p:nvSpPr>
        <p:spPr>
          <a:xfrm>
            <a:off x="5095651" y="624595"/>
            <a:ext cx="4993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16</a:t>
            </a:r>
            <a:endParaRPr lang="en-GB" dirty="0">
              <a:latin typeface="Cambria" panose="02040503050406030204" pitchFamily="18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3EF4C1A-DC2D-41C5-9293-CD106C038949}"/>
              </a:ext>
            </a:extLst>
          </p:cNvPr>
          <p:cNvGrpSpPr/>
          <p:nvPr/>
        </p:nvGrpSpPr>
        <p:grpSpPr>
          <a:xfrm>
            <a:off x="5095651" y="3434084"/>
            <a:ext cx="6791549" cy="360000"/>
            <a:chOff x="384875" y="811479"/>
            <a:chExt cx="6791549" cy="360000"/>
          </a:xfrm>
        </p:grpSpPr>
        <p:pic>
          <p:nvPicPr>
            <p:cNvPr id="35" name="Graphic 34" descr="Arrow: Slight curve">
              <a:extLst>
                <a:ext uri="{FF2B5EF4-FFF2-40B4-BE49-F238E27FC236}">
                  <a16:creationId xmlns:a16="http://schemas.microsoft.com/office/drawing/2014/main" id="{EE7EF3CA-1586-42A0-B3C5-4F45CE97E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6" name="Subtitle 2">
              <a:extLst>
                <a:ext uri="{FF2B5EF4-FFF2-40B4-BE49-F238E27FC236}">
                  <a16:creationId xmlns:a16="http://schemas.microsoft.com/office/drawing/2014/main" id="{58702880-1ABA-451A-8188-B56929235A9E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Lines + transcriptomics + Sanger sequencing of the chimeric transcript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2ADB2EB-589B-4300-8019-E9DC35B03184}"/>
              </a:ext>
            </a:extLst>
          </p:cNvPr>
          <p:cNvGrpSpPr/>
          <p:nvPr/>
        </p:nvGrpSpPr>
        <p:grpSpPr>
          <a:xfrm>
            <a:off x="5095651" y="4142780"/>
            <a:ext cx="6791549" cy="360000"/>
            <a:chOff x="384875" y="811479"/>
            <a:chExt cx="6791549" cy="360000"/>
          </a:xfrm>
        </p:grpSpPr>
        <p:pic>
          <p:nvPicPr>
            <p:cNvPr id="37" name="Graphic 36" descr="Arrow: Slight curve">
              <a:extLst>
                <a:ext uri="{FF2B5EF4-FFF2-40B4-BE49-F238E27FC236}">
                  <a16:creationId xmlns:a16="http://schemas.microsoft.com/office/drawing/2014/main" id="{04D4C141-1EB0-4CC1-8160-539101CAB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4875" y="811479"/>
              <a:ext cx="360000" cy="360000"/>
            </a:xfrm>
            <a:prstGeom prst="rect">
              <a:avLst/>
            </a:prstGeom>
          </p:spPr>
        </p:pic>
        <p:sp>
          <p:nvSpPr>
            <p:cNvPr id="38" name="Subtitle 2">
              <a:extLst>
                <a:ext uri="{FF2B5EF4-FFF2-40B4-BE49-F238E27FC236}">
                  <a16:creationId xmlns:a16="http://schemas.microsoft.com/office/drawing/2014/main" id="{FD5F92C4-E072-4CFA-9545-CCA681E0EFC5}"/>
                </a:ext>
              </a:extLst>
            </p:cNvPr>
            <p:cNvSpPr txBox="1">
              <a:spLocks/>
            </p:cNvSpPr>
            <p:nvPr/>
          </p:nvSpPr>
          <p:spPr>
            <a:xfrm>
              <a:off x="761998" y="838200"/>
              <a:ext cx="6414426" cy="30655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hangingPunct="0">
                <a:spcBef>
                  <a:spcPts val="0"/>
                </a:spcBef>
                <a:buNone/>
                <a:defRPr/>
              </a:pPr>
              <a:r>
                <a:rPr lang="en-US" sz="1600" dirty="0">
                  <a:latin typeface="Cambria" panose="02040503050406030204" pitchFamily="18" charset="0"/>
                </a:rPr>
                <a:t>Mass spectrometry proteomics</a:t>
              </a:r>
              <a:endParaRPr lang="en-GB" sz="1600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6472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chemeClr val="tx1"/>
          </a:solidFill>
          <a:tailEnd type="stealth" w="med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58459</TotalTime>
  <Words>429</Words>
  <Application>Microsoft Office PowerPoint</Application>
  <PresentationFormat>Widescreen</PresentationFormat>
  <Paragraphs>56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mva037</dc:creator>
  <cp:lastModifiedBy>Marc Vaudel</cp:lastModifiedBy>
  <cp:revision>975</cp:revision>
  <dcterms:created xsi:type="dcterms:W3CDTF">2006-08-16T00:00:00Z</dcterms:created>
  <dcterms:modified xsi:type="dcterms:W3CDTF">2021-11-22T14:00:45Z</dcterms:modified>
</cp:coreProperties>
</file>

<file path=docProps/thumbnail.jpeg>
</file>